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1" r:id="rId5"/>
    <p:sldId id="262" r:id="rId6"/>
    <p:sldId id="263" r:id="rId7"/>
    <p:sldId id="267" r:id="rId8"/>
    <p:sldId id="264" r:id="rId9"/>
    <p:sldId id="265" r:id="rId10"/>
    <p:sldId id="270" r:id="rId11"/>
    <p:sldId id="272" r:id="rId12"/>
    <p:sldId id="271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6" autoAdjust="0"/>
    <p:restoredTop sz="94660"/>
  </p:normalViewPr>
  <p:slideViewPr>
    <p:cSldViewPr>
      <p:cViewPr varScale="1">
        <p:scale>
          <a:sx n="85" d="100"/>
          <a:sy n="85" d="100"/>
        </p:scale>
        <p:origin x="-10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45B05-3B8C-4A73-9203-6985C8FEAB2B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F1FCE-DDC1-4A50-9D60-B5E216830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EABC7-5711-46F5-A1FE-EB97A6DBBCA3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E4A70-9686-4EA1-A202-12A4CB90B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BDD0-3EA7-446F-AA41-F9202DAF62E5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03759-1096-4F2A-9644-640619F64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7BB48-AEEA-4C5C-9A07-21D7841D7D8E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88C1B-BC51-4A03-8FF5-D28E82E384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FCAE-8DEB-44F5-BDB7-3D4E25AE3783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2C43B-041B-494D-9C37-C223EA64E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81B74-D7F0-4A70-B40E-A7C5D295470F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7C087-394C-4555-AA31-8D19B67A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0EB1D-959F-4447-AE3B-7E3AC7F9C33A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0FF86-1BCA-44E1-AF92-B3AA32E70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0DDD-4E7A-48AA-8D1C-6E0DBC63558B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9B209-A72E-4EAA-851D-7BAB56BEE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494BF-126F-4718-9AB9-80339E409D1C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584BA-915C-4036-8CC7-BA66DE498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D51A5-71ED-409C-8CF1-2F1F178BE0C4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94B2E-9E07-4F17-AFF2-A6FCB2E19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001B9-8013-4A82-80DD-F87141A7608B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C957-8858-4776-9AD1-5B2727324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F05C31-39FC-437D-B8AF-7AC7775DA2FF}" type="datetimeFigureOut">
              <a:rPr lang="en-US"/>
              <a:pPr>
                <a:defRPr/>
              </a:pPr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7A55D1-F032-4181-B583-688F71EF1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wmf"/><Relationship Id="rId5" Type="http://schemas.openxmlformats.org/officeDocument/2006/relationships/image" Target="../media/image10.wmf"/><Relationship Id="rId6" Type="http://schemas.openxmlformats.org/officeDocument/2006/relationships/image" Target="../media/image11.wmf"/><Relationship Id="rId7" Type="http://schemas.openxmlformats.org/officeDocument/2006/relationships/image" Target="../media/image12.wmf"/><Relationship Id="rId8" Type="http://schemas.openxmlformats.org/officeDocument/2006/relationships/image" Target="../media/image13.wmf"/><Relationship Id="rId9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wmf"/><Relationship Id="rId5" Type="http://schemas.openxmlformats.org/officeDocument/2006/relationships/image" Target="../media/image10.wmf"/><Relationship Id="rId6" Type="http://schemas.openxmlformats.org/officeDocument/2006/relationships/image" Target="../media/image11.wmf"/><Relationship Id="rId7" Type="http://schemas.openxmlformats.org/officeDocument/2006/relationships/image" Target="../media/image15.png"/><Relationship Id="rId8" Type="http://schemas.openxmlformats.org/officeDocument/2006/relationships/image" Target="../media/image16.wmf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6" Type="http://schemas.openxmlformats.org/officeDocument/2006/relationships/image" Target="../media/image15.png"/><Relationship Id="rId7" Type="http://schemas.openxmlformats.org/officeDocument/2006/relationships/image" Target="../media/image16.wmf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6" Type="http://schemas.openxmlformats.org/officeDocument/2006/relationships/image" Target="../media/image15.png"/><Relationship Id="rId7" Type="http://schemas.openxmlformats.org/officeDocument/2006/relationships/image" Target="../media/image16.wmf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914400" y="0"/>
            <a:ext cx="7162800" cy="1470025"/>
          </a:xfrm>
        </p:spPr>
        <p:txBody>
          <a:bodyPr/>
          <a:lstStyle/>
          <a:p>
            <a:r>
              <a:rPr lang="en-US" sz="4800" b="1" dirty="0" smtClean="0"/>
              <a:t>Ecosystem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295400"/>
            <a:ext cx="6400800" cy="1219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Complete your </a:t>
            </a:r>
            <a:r>
              <a:rPr lang="en-US" dirty="0" smtClean="0">
                <a:solidFill>
                  <a:srgbClr val="000000"/>
                </a:solidFill>
              </a:rPr>
              <a:t>Vocabulary Chart</a:t>
            </a:r>
            <a:r>
              <a:rPr lang="en-US" dirty="0" smtClean="0"/>
              <a:t> as we go through the PowerPoint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19400"/>
            <a:ext cx="5964767" cy="38391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Visual #1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8051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41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cology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29683"/>
            <a:ext cx="5334000" cy="5928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Visual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5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ology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7467600" cy="57918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Visual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636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</a:t>
            </a:r>
            <a:r>
              <a:rPr lang="en-US" b="1" i="1" dirty="0" smtClean="0"/>
              <a:t>your</a:t>
            </a:r>
            <a:r>
              <a:rPr lang="en-US" dirty="0" smtClean="0"/>
              <a:t> ecosystem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included in your </a:t>
            </a:r>
            <a:r>
              <a:rPr lang="en-US" b="1" dirty="0" smtClean="0"/>
              <a:t>species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included in your </a:t>
            </a:r>
            <a:r>
              <a:rPr lang="en-US" b="1" dirty="0" smtClean="0"/>
              <a:t>population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included in your </a:t>
            </a:r>
            <a:r>
              <a:rPr lang="en-US" b="1" dirty="0" smtClean="0"/>
              <a:t>community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included in your </a:t>
            </a:r>
            <a:r>
              <a:rPr lang="en-US" b="1" dirty="0" smtClean="0"/>
              <a:t>ecosystem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Create an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307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Open the </a:t>
            </a:r>
            <a:r>
              <a:rPr lang="en-US" b="1" dirty="0" smtClean="0"/>
              <a:t>Ecosystem Graphic Organizer</a:t>
            </a:r>
            <a:r>
              <a:rPr lang="en-US" dirty="0" smtClean="0"/>
              <a:t> in Notability</a:t>
            </a:r>
          </a:p>
          <a:p>
            <a:r>
              <a:rPr lang="en-US" dirty="0" smtClean="0"/>
              <a:t>Complete using the instructions at the top.</a:t>
            </a:r>
          </a:p>
          <a:p>
            <a:r>
              <a:rPr lang="en-US" dirty="0" smtClean="0"/>
              <a:t>Honors: You need to research </a:t>
            </a:r>
            <a:r>
              <a:rPr lang="en-US" dirty="0"/>
              <a:t>a SPECIFIC ecosystem.</a:t>
            </a:r>
            <a:endParaRPr lang="en-US" sz="3600" dirty="0"/>
          </a:p>
          <a:p>
            <a:pPr lvl="1"/>
            <a:r>
              <a:rPr lang="en-US" sz="2000" dirty="0"/>
              <a:t>Ex: Temperate rainforest of the Olympic Peninsula, Washington state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4343400"/>
            <a:ext cx="2590800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Population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Community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Ecosystem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Biotic             Abiotic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29000" y="4876800"/>
            <a:ext cx="2590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1"/>
            <a:endCxn id="4" idx="3"/>
          </p:cNvCxnSpPr>
          <p:nvPr/>
        </p:nvCxnSpPr>
        <p:spPr>
          <a:xfrm>
            <a:off x="3429000" y="5486400"/>
            <a:ext cx="2590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429000" y="6019800"/>
            <a:ext cx="2590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48200" y="6019800"/>
            <a:ext cx="0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72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429000" y="304800"/>
            <a:ext cx="2362200" cy="1143000"/>
          </a:xfrm>
        </p:spPr>
        <p:txBody>
          <a:bodyPr/>
          <a:lstStyle/>
          <a:p>
            <a:r>
              <a:rPr lang="en-US" b="1" dirty="0" smtClean="0"/>
              <a:t>Ecology</a:t>
            </a: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914400" y="1524000"/>
            <a:ext cx="739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</a:rPr>
              <a:t>The study of relationships between organisms and their environments.</a:t>
            </a:r>
            <a:endParaRPr lang="en-US" sz="28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048000"/>
            <a:ext cx="3543300" cy="2298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743200"/>
            <a:ext cx="2743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7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C:\Users\Corey Leet\AppData\Local\Microsoft\Windows\Temporary Internet Files\Content.IE5\BBHPRXZ0\MC9004380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533400"/>
            <a:ext cx="5848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2362200" cy="1143000"/>
          </a:xfrm>
        </p:spPr>
        <p:txBody>
          <a:bodyPr/>
          <a:lstStyle/>
          <a:p>
            <a:r>
              <a:rPr lang="en-US" b="1" smtClean="0"/>
              <a:t>Species</a:t>
            </a:r>
          </a:p>
        </p:txBody>
      </p:sp>
      <p:pic>
        <p:nvPicPr>
          <p:cNvPr id="14339" name="Content Placeholder 3" descr="C:\Users\Corey Leet\AppData\Local\Microsoft\Windows\Temporary Internet Files\Content.IE5\GYZHOL7M\MC900084416[1].wm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943600" y="2667000"/>
            <a:ext cx="2362200" cy="3429000"/>
          </a:xfrm>
        </p:spPr>
      </p:pic>
      <p:pic>
        <p:nvPicPr>
          <p:cNvPr id="14340" name="Picture 4" descr="C:\Users\Corey Leet\AppData\Local\Microsoft\Windows\Temporary Internet Files\Content.IE5\A1LGWYW9\MC90008442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352800"/>
            <a:ext cx="11017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Corey Leet\AppData\Local\Microsoft\Windows\Temporary Internet Files\Content.IE5\BBHPRXZ0\MC90008442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1371600"/>
            <a:ext cx="11652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C:\Users\Corey Leet\AppData\Local\Microsoft\Windows\Temporary Internet Files\Content.IE5\SJFZGOTL\MC900084428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219200"/>
            <a:ext cx="612775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457200" y="1143000"/>
            <a:ext cx="2286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A group of interbreeding organisms.</a:t>
            </a:r>
          </a:p>
        </p:txBody>
      </p:sp>
      <p:pic>
        <p:nvPicPr>
          <p:cNvPr id="14344" name="Picture 9" descr="C:\Users\Corey Leet\AppData\Local\Microsoft\Windows\Temporary Internet Files\Content.IE5\BBHPRXZ0\MC90008442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4267200"/>
            <a:ext cx="11652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Content Placeholder 3" descr="C:\Users\Corey Leet\AppData\Local\Microsoft\Windows\Temporary Internet Files\Content.IE5\GYZHOL7M\MC900084416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2098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1" descr="C:\Users\Corey Leet\AppData\Local\Microsoft\Windows\Temporary Internet Files\Content.IE5\SJFZGOTL\MC900084428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4267200"/>
            <a:ext cx="612775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Content Placeholder 3" descr="C:\Users\Corey Leet\AppData\Local\Microsoft\Windows\Temporary Internet Files\Content.IE5\GYZHOL7M\MC900084416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685800"/>
            <a:ext cx="91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Content Placeholder 3" descr="C:\Users\Corey Leet\AppData\Local\Microsoft\Windows\Temporary Internet Files\Content.IE5\GYZHOL7M\MC900084416[1].wm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362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4" descr="C:\Users\Corey Leet\AppData\Local\Microsoft\Windows\Temporary Internet Files\Content.IE5\SJFZGOTL\MC900084428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2362200"/>
            <a:ext cx="45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TextBox 15"/>
          <p:cNvSpPr txBox="1">
            <a:spLocks noChangeArrowheads="1"/>
          </p:cNvSpPr>
          <p:nvPr/>
        </p:nvSpPr>
        <p:spPr bwMode="auto">
          <a:xfrm>
            <a:off x="685800" y="5105400"/>
            <a:ext cx="22098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Cuniculus </a:t>
            </a:r>
            <a:r>
              <a:rPr lang="en-US">
                <a:latin typeface="Calibri" pitchFamily="34" charset="0"/>
              </a:rPr>
              <a:t>(common rabbit)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500"/>
                            </p:stCondLst>
                            <p:childTnLst>
                              <p:par>
                                <p:cTn id="1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0"/>
                            </p:stCondLst>
                            <p:childTnLst>
                              <p:par>
                                <p:cTn id="1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500"/>
                            </p:stCondLst>
                            <p:childTnLst>
                              <p:par>
                                <p:cTn id="16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3" grpId="0"/>
      <p:bldP spid="143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7" descr="C:\Users\Corey Leet\AppData\Local\Microsoft\Windows\Temporary Internet Files\Content.IE5\BBHPRXZ0\MC9004380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"/>
            <a:ext cx="5848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70" name="Group 14"/>
          <p:cNvGrpSpPr>
            <a:grpSpLocks/>
          </p:cNvGrpSpPr>
          <p:nvPr/>
        </p:nvGrpSpPr>
        <p:grpSpPr bwMode="auto">
          <a:xfrm>
            <a:off x="762000" y="1966913"/>
            <a:ext cx="5027613" cy="4357687"/>
            <a:chOff x="990600" y="2272499"/>
            <a:chExt cx="5027536" cy="4356901"/>
          </a:xfrm>
        </p:grpSpPr>
        <p:sp>
          <p:nvSpPr>
            <p:cNvPr id="10" name="Isosceles Triangle 9"/>
            <p:cNvSpPr>
              <a:spLocks noChangeArrowheads="1"/>
            </p:cNvSpPr>
            <p:nvPr/>
          </p:nvSpPr>
          <p:spPr bwMode="auto">
            <a:xfrm rot="2762938">
              <a:off x="2741536" y="1815299"/>
              <a:ext cx="2819400" cy="37338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990600" y="3734322"/>
              <a:ext cx="3124152" cy="28950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5908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Population</a:t>
            </a:r>
            <a:endParaRPr lang="en-US" b="1" dirty="0"/>
          </a:p>
        </p:txBody>
      </p:sp>
      <p:pic>
        <p:nvPicPr>
          <p:cNvPr id="15363" name="Content Placeholder 3" descr="C:\Users\Corey Leet\AppData\Local\Microsoft\Windows\Temporary Internet Files\Content.IE5\GYZHOL7M\MC900084416[1].wm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90800" y="5029200"/>
            <a:ext cx="762000" cy="914400"/>
          </a:xfrm>
        </p:spPr>
      </p:pic>
      <p:pic>
        <p:nvPicPr>
          <p:cNvPr id="15364" name="Picture 4" descr="C:\Users\Corey Leet\AppData\Local\Microsoft\Windows\Temporary Internet Files\Content.IE5\A1LGWYW9\MC90008442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886200"/>
            <a:ext cx="11017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Corey Leet\AppData\Local\Microsoft\Windows\Temporary Internet Files\Content.IE5\BBHPRXZ0\MC90008442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5105400"/>
            <a:ext cx="11652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Users\Corey Leet\AppData\Local\Microsoft\Windows\Temporary Internet Files\Content.IE5\SJFZGOTL\MC900084428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3810000"/>
            <a:ext cx="612775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152400" y="990600"/>
            <a:ext cx="2590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dirty="0">
                <a:latin typeface="Calibri" pitchFamily="34" charset="0"/>
              </a:rPr>
              <a:t>A group of individuals </a:t>
            </a:r>
            <a:r>
              <a:rPr lang="en-US" sz="2600" dirty="0" smtClean="0">
                <a:latin typeface="Calibri" pitchFamily="34" charset="0"/>
              </a:rPr>
              <a:t>of the </a:t>
            </a:r>
            <a:r>
              <a:rPr lang="en-US" sz="2600" u="sng" dirty="0">
                <a:latin typeface="Calibri" pitchFamily="34" charset="0"/>
              </a:rPr>
              <a:t>same species </a:t>
            </a:r>
            <a:r>
              <a:rPr lang="en-US" sz="2600" dirty="0">
                <a:latin typeface="Calibri" pitchFamily="34" charset="0"/>
              </a:rPr>
              <a:t>at a specific location and </a:t>
            </a:r>
            <a:r>
              <a:rPr lang="en-US" sz="2600" dirty="0" smtClean="0">
                <a:latin typeface="Calibri" pitchFamily="34" charset="0"/>
              </a:rPr>
              <a:t>time</a:t>
            </a:r>
            <a:r>
              <a:rPr lang="en-US" sz="2800" dirty="0">
                <a:latin typeface="Calibri" pitchFamily="34" charset="0"/>
              </a:rPr>
              <a:t>.</a:t>
            </a:r>
          </a:p>
        </p:txBody>
      </p:sp>
      <p:sp>
        <p:nvSpPr>
          <p:cNvPr id="15368" name="TextBox 13"/>
          <p:cNvSpPr txBox="1">
            <a:spLocks noChangeArrowheads="1"/>
          </p:cNvSpPr>
          <p:nvPr/>
        </p:nvSpPr>
        <p:spPr bwMode="auto">
          <a:xfrm>
            <a:off x="6019800" y="5638800"/>
            <a:ext cx="2438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alibri" pitchFamily="34" charset="0"/>
              </a:rPr>
              <a:t>Cuniculus</a:t>
            </a:r>
            <a:r>
              <a:rPr lang="en-US" dirty="0">
                <a:latin typeface="Calibri" pitchFamily="34" charset="0"/>
              </a:rPr>
              <a:t> of </a:t>
            </a:r>
            <a:r>
              <a:rPr lang="en-US" dirty="0" smtClean="0">
                <a:latin typeface="Calibri" pitchFamily="34" charset="0"/>
              </a:rPr>
              <a:t>Yellowknife, </a:t>
            </a:r>
            <a:r>
              <a:rPr lang="en-US" dirty="0">
                <a:latin typeface="Calibri" pitchFamily="34" charset="0"/>
              </a:rPr>
              <a:t>Canada, 2010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3886200" cy="1143000"/>
          </a:xfrm>
        </p:spPr>
        <p:txBody>
          <a:bodyPr/>
          <a:lstStyle/>
          <a:p>
            <a:r>
              <a:rPr lang="en-US" b="1" smtClean="0"/>
              <a:t>Community</a:t>
            </a:r>
          </a:p>
        </p:txBody>
      </p:sp>
      <p:sp>
        <p:nvSpPr>
          <p:cNvPr id="16386" name="TextBox 8"/>
          <p:cNvSpPr txBox="1">
            <a:spLocks noChangeArrowheads="1"/>
          </p:cNvSpPr>
          <p:nvPr/>
        </p:nvSpPr>
        <p:spPr bwMode="auto">
          <a:xfrm>
            <a:off x="381000" y="914400"/>
            <a:ext cx="2209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dirty="0">
                <a:latin typeface="Calibri" pitchFamily="34" charset="0"/>
              </a:rPr>
              <a:t>All populations (</a:t>
            </a:r>
            <a:r>
              <a:rPr lang="en-US" sz="2600" i="1" u="sng" dirty="0" smtClean="0">
                <a:latin typeface="Calibri" pitchFamily="34" charset="0"/>
              </a:rPr>
              <a:t>living things</a:t>
            </a:r>
            <a:r>
              <a:rPr lang="en-US" sz="2600" i="1" dirty="0" smtClean="0">
                <a:latin typeface="Calibri" pitchFamily="34" charset="0"/>
              </a:rPr>
              <a:t>) </a:t>
            </a:r>
            <a:r>
              <a:rPr lang="en-US" sz="2600" dirty="0">
                <a:latin typeface="Calibri" pitchFamily="34" charset="0"/>
              </a:rPr>
              <a:t>in a certain area at a certain time.</a:t>
            </a:r>
          </a:p>
        </p:txBody>
      </p:sp>
      <p:pic>
        <p:nvPicPr>
          <p:cNvPr id="16389" name="Picture 7" descr="C:\Users\Corey Leet\AppData\Local\Microsoft\Windows\Temporary Internet Files\Content.IE5\BBHPRXZ0\MC9004380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"/>
            <a:ext cx="5848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0" name="Group 12"/>
          <p:cNvGrpSpPr>
            <a:grpSpLocks/>
          </p:cNvGrpSpPr>
          <p:nvPr/>
        </p:nvGrpSpPr>
        <p:grpSpPr bwMode="auto">
          <a:xfrm>
            <a:off x="304800" y="1966913"/>
            <a:ext cx="5027613" cy="4357687"/>
            <a:chOff x="990600" y="2272499"/>
            <a:chExt cx="5027536" cy="4356901"/>
          </a:xfrm>
        </p:grpSpPr>
        <p:sp>
          <p:nvSpPr>
            <p:cNvPr id="10" name="Isosceles Triangle 9"/>
            <p:cNvSpPr>
              <a:spLocks noChangeArrowheads="1"/>
            </p:cNvSpPr>
            <p:nvPr/>
          </p:nvSpPr>
          <p:spPr bwMode="auto">
            <a:xfrm rot="2762938">
              <a:off x="2741536" y="1815299"/>
              <a:ext cx="2819400" cy="37338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990600" y="3734322"/>
              <a:ext cx="3124152" cy="28950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16391" name="Picture 6" descr="C:\Users\Corey Leet\AppData\Local\Microsoft\Windows\Temporary Internet Files\Content.IE5\SJFZGOTL\MC90008442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648200"/>
            <a:ext cx="53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C:\Users\Corey Leet\AppData\Local\Microsoft\Windows\Temporary Internet Files\Content.IE5\SJFZGOTL\MC90013354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810000"/>
            <a:ext cx="9223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" descr="C:\Users\Corey Leet\AppData\Local\Microsoft\Windows\Temporary Internet Files\Content.IE5\GYZHOL7M\MC90002456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3505200"/>
            <a:ext cx="819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4" descr="C:\Users\Corey Leet\AppData\Local\Microsoft\Windows\Temporary Internet Files\Content.IE5\BBHPRXZ0\MC90011193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4038600"/>
            <a:ext cx="83820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" descr="C:\Users\Corey Leet\AppData\Local\Microsoft\Windows\Temporary Internet Files\Content.IE5\GYZHOL7M\MC90044611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740633">
            <a:off x="1481138" y="4391025"/>
            <a:ext cx="869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7" descr="C:\Users\Corey Leet\AppData\Local\Microsoft\Windows\Temporary Internet Files\Content.IE5\SJFZGOTL\MC90044611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5181600"/>
            <a:ext cx="762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8" descr="C:\Users\Corey Leet\AppData\Local\Microsoft\Windows\Temporary Internet Files\Content.IE5\GYZHOL7M\MC900026936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4953000"/>
            <a:ext cx="81597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20"/>
          <p:cNvSpPr txBox="1">
            <a:spLocks noChangeArrowheads="1"/>
          </p:cNvSpPr>
          <p:nvPr/>
        </p:nvSpPr>
        <p:spPr bwMode="auto">
          <a:xfrm>
            <a:off x="4724400" y="5791200"/>
            <a:ext cx="4038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Chipmunks, deer, bears, rabbits, fungi, aspen, and ash of </a:t>
            </a:r>
            <a:r>
              <a:rPr lang="en-US" dirty="0" smtClean="0">
                <a:latin typeface="Calibri" pitchFamily="34" charset="0"/>
              </a:rPr>
              <a:t>Yellowknife, </a:t>
            </a:r>
            <a:r>
              <a:rPr lang="en-US" dirty="0">
                <a:latin typeface="Calibri" pitchFamily="34" charset="0"/>
              </a:rPr>
              <a:t>Canada, 2010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124200" cy="1143000"/>
          </a:xfrm>
        </p:spPr>
        <p:txBody>
          <a:bodyPr/>
          <a:lstStyle/>
          <a:p>
            <a:r>
              <a:rPr lang="en-US" b="1" dirty="0" smtClean="0"/>
              <a:t>Ecosystem</a:t>
            </a:r>
          </a:p>
        </p:txBody>
      </p:sp>
      <p:sp>
        <p:nvSpPr>
          <p:cNvPr id="17410" name="TextBox 8"/>
          <p:cNvSpPr txBox="1">
            <a:spLocks noChangeArrowheads="1"/>
          </p:cNvSpPr>
          <p:nvPr/>
        </p:nvSpPr>
        <p:spPr bwMode="auto">
          <a:xfrm>
            <a:off x="228600" y="838200"/>
            <a:ext cx="25908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dirty="0">
                <a:latin typeface="Calibri" pitchFamily="34" charset="0"/>
              </a:rPr>
              <a:t>All </a:t>
            </a:r>
            <a:r>
              <a:rPr lang="en-US" sz="2600" i="1" u="sng" dirty="0">
                <a:latin typeface="Calibri" pitchFamily="34" charset="0"/>
              </a:rPr>
              <a:t>living and nonliving</a:t>
            </a:r>
            <a:r>
              <a:rPr lang="en-US" sz="2600" i="1" dirty="0">
                <a:latin typeface="Calibri" pitchFamily="34" charset="0"/>
              </a:rPr>
              <a:t> things </a:t>
            </a:r>
            <a:r>
              <a:rPr lang="en-US" sz="2600" dirty="0" smtClean="0">
                <a:latin typeface="Calibri" pitchFamily="34" charset="0"/>
              </a:rPr>
              <a:t>in the same place at the same time.  (Habitat)</a:t>
            </a:r>
            <a:endParaRPr lang="en-US" sz="2600" dirty="0">
              <a:latin typeface="Calibri" pitchFamily="34" charset="0"/>
            </a:endParaRPr>
          </a:p>
        </p:txBody>
      </p:sp>
      <p:pic>
        <p:nvPicPr>
          <p:cNvPr id="17411" name="Picture 7" descr="C:\Users\Corey Leet\AppData\Local\Microsoft\Windows\Temporary Internet Files\Content.IE5\BBHPRXZ0\MC9004380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8600"/>
            <a:ext cx="5848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17"/>
          <p:cNvGrpSpPr>
            <a:grpSpLocks/>
          </p:cNvGrpSpPr>
          <p:nvPr/>
        </p:nvGrpSpPr>
        <p:grpSpPr bwMode="auto">
          <a:xfrm>
            <a:off x="609600" y="1966913"/>
            <a:ext cx="5027613" cy="4357687"/>
            <a:chOff x="609600" y="1967699"/>
            <a:chExt cx="5027536" cy="4356901"/>
          </a:xfrm>
        </p:grpSpPr>
        <p:grpSp>
          <p:nvGrpSpPr>
            <p:cNvPr id="17414" name="Group 12"/>
            <p:cNvGrpSpPr>
              <a:grpSpLocks/>
            </p:cNvGrpSpPr>
            <p:nvPr/>
          </p:nvGrpSpPr>
          <p:grpSpPr bwMode="auto">
            <a:xfrm>
              <a:off x="609600" y="1967699"/>
              <a:ext cx="5027536" cy="4356901"/>
              <a:chOff x="990600" y="2272499"/>
              <a:chExt cx="5027536" cy="4356901"/>
            </a:xfrm>
          </p:grpSpPr>
          <p:sp>
            <p:nvSpPr>
              <p:cNvPr id="10" name="Isosceles Triangle 9"/>
              <p:cNvSpPr/>
              <p:nvPr/>
            </p:nvSpPr>
            <p:spPr>
              <a:xfrm rot="2762938">
                <a:off x="2741819" y="1815073"/>
                <a:ext cx="2818891" cy="373374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990600" y="3734322"/>
                <a:ext cx="3124152" cy="289507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pic>
          <p:nvPicPr>
            <p:cNvPr id="17415" name="Picture 6" descr="C:\Users\Corey Leet\AppData\Local\Microsoft\Windows\Temporary Internet Files\Content.IE5\SJFZGOTL\MC900084428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0600" y="4953000"/>
              <a:ext cx="381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2" descr="C:\Users\Corey Leet\AppData\Local\Microsoft\Windows\Temporary Internet Files\Content.IE5\SJFZGOTL\MC900133541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05000" y="3505200"/>
              <a:ext cx="838200" cy="89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3" descr="C:\Users\Corey Leet\AppData\Local\Microsoft\Windows\Temporary Internet Files\Content.IE5\GYZHOL7M\MC900024561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57400" y="4724400"/>
              <a:ext cx="609600" cy="680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Picture 4" descr="C:\Users\Corey Leet\AppData\Local\Microsoft\Windows\Temporary Internet Files\Content.IE5\BBHPRXZ0\MC900111936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14401" y="3886200"/>
              <a:ext cx="685800" cy="989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Picture 2" descr="C:\Users\Corey Leet\AppData\Local\Microsoft\Windows\Temporary Internet Files\Content.IE5\A1LGWYW9\MC900434841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743200" y="4191000"/>
              <a:ext cx="914257" cy="914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3" descr="C:\Users\Corey Leet\AppData\Local\Microsoft\Windows\Temporary Internet Files\Content.IE5\BBHPRXZ0\MC900413624[1].wm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38400" y="5181600"/>
              <a:ext cx="688818" cy="1035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1" name="Picture 4" descr="C:\Users\Corey Leet\AppData\Local\Microsoft\Windows\Temporary Internet Files\Content.IE5\A1LGWYW9\MC900432588[1]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295400" y="4191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2" name="Picture 5" descr="C:\Users\Corey Leet\AppData\Local\Microsoft\Windows\Temporary Internet Files\Content.IE5\A1LGWYW9\MC900432589[1]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47800" y="5334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3" name="TextBox 16"/>
          <p:cNvSpPr txBox="1">
            <a:spLocks noChangeArrowheads="1"/>
          </p:cNvSpPr>
          <p:nvPr/>
        </p:nvSpPr>
        <p:spPr bwMode="auto">
          <a:xfrm>
            <a:off x="3581400" y="5867400"/>
            <a:ext cx="533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Chipmunks, deer, bears, rabbits, fungi, aspen, ash, soil, water, temperature, and sunlight of </a:t>
            </a:r>
            <a:r>
              <a:rPr lang="en-US" dirty="0" smtClean="0">
                <a:latin typeface="Calibri" pitchFamily="34" charset="0"/>
              </a:rPr>
              <a:t>Yellowknife, </a:t>
            </a:r>
            <a:r>
              <a:rPr lang="en-US" dirty="0">
                <a:latin typeface="Calibri" pitchFamily="34" charset="0"/>
              </a:rPr>
              <a:t>Canada in 2010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096000" y="381000"/>
            <a:ext cx="2743200" cy="1143000"/>
          </a:xfrm>
        </p:spPr>
        <p:txBody>
          <a:bodyPr/>
          <a:lstStyle/>
          <a:p>
            <a:r>
              <a:rPr lang="en-US" sz="4800" b="1" smtClean="0"/>
              <a:t>Biosphere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5638800" y="1219200"/>
            <a:ext cx="3352800" cy="4343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dirty="0" smtClean="0"/>
              <a:t>	Any </a:t>
            </a:r>
            <a:r>
              <a:rPr lang="en-US" i="1" u="sng" dirty="0" smtClean="0"/>
              <a:t>place</a:t>
            </a:r>
            <a:r>
              <a:rPr lang="en-US" dirty="0" smtClean="0"/>
              <a:t> where life can occur.</a:t>
            </a: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pPr algn="ctr">
              <a:buFont typeface="Arial" charset="0"/>
              <a:buNone/>
            </a:pPr>
            <a:r>
              <a:rPr lang="en-US" dirty="0" smtClean="0"/>
              <a:t>(Remember, biotic means living!)</a:t>
            </a:r>
          </a:p>
        </p:txBody>
      </p:sp>
      <p:pic>
        <p:nvPicPr>
          <p:cNvPr id="21507" name="Picture 3" descr="C:\Users\Corey Leet\AppData\Local\Microsoft\Windows\Temporary Internet Files\Content.IE5\BBHPRXZ0\MC9004380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54102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6248400" y="1219200"/>
            <a:ext cx="2667000" cy="5364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	All of the </a:t>
            </a:r>
            <a:r>
              <a:rPr lang="en-US" u="sng" dirty="0" smtClean="0"/>
              <a:t>living</a:t>
            </a:r>
            <a:r>
              <a:rPr lang="en-US" dirty="0" smtClean="0"/>
              <a:t> things in an ecosystem</a:t>
            </a:r>
          </a:p>
          <a:p>
            <a:pPr algn="ctr"/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	Which things in this ecosystem are </a:t>
            </a:r>
            <a:r>
              <a:rPr lang="en-US" b="1" dirty="0" smtClean="0"/>
              <a:t>biotic</a:t>
            </a:r>
            <a:r>
              <a:rPr lang="en-US" dirty="0" smtClean="0"/>
              <a:t>?</a:t>
            </a:r>
          </a:p>
        </p:txBody>
      </p:sp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533400" y="762000"/>
            <a:ext cx="5562600" cy="5181600"/>
            <a:chOff x="609600" y="3429000"/>
            <a:chExt cx="3124200" cy="2895600"/>
          </a:xfrm>
        </p:grpSpPr>
        <p:sp>
          <p:nvSpPr>
            <p:cNvPr id="15" name="Oval 14"/>
            <p:cNvSpPr/>
            <p:nvPr/>
          </p:nvSpPr>
          <p:spPr>
            <a:xfrm>
              <a:off x="609600" y="3429000"/>
              <a:ext cx="3124200" cy="2895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436" name="Picture 5" descr="C:\Users\Corey Leet\AppData\Local\Microsoft\Windows\Temporary Internet Files\Content.IE5\SJFZGOTL\MC900084428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90600" y="4953000"/>
              <a:ext cx="381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7" name="Picture 2" descr="C:\Users\Corey Leet\AppData\Local\Microsoft\Windows\Temporary Internet Files\Content.IE5\SJFZGOTL\MC900133541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5000" y="3505200"/>
              <a:ext cx="838200" cy="89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3" descr="C:\Users\Corey Leet\AppData\Local\Microsoft\Windows\Temporary Internet Files\Content.IE5\GYZHOL7M\MC900024561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7400" y="4724400"/>
              <a:ext cx="609600" cy="680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4" descr="C:\Users\Corey Leet\AppData\Local\Microsoft\Windows\Temporary Internet Files\Content.IE5\BBHPRXZ0\MC900111936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4401" y="3886200"/>
              <a:ext cx="685800" cy="989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2" descr="C:\Users\Corey Leet\AppData\Local\Microsoft\Windows\Temporary Internet Files\Content.IE5\A1LGWYW9\MC900434841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43200" y="4191000"/>
              <a:ext cx="914257" cy="914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3" descr="C:\Users\Corey Leet\AppData\Local\Microsoft\Windows\Temporary Internet Files\Content.IE5\BBHPRXZ0\MC900413624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38400" y="5181600"/>
              <a:ext cx="688818" cy="1035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4" descr="C:\Users\Corey Leet\AppData\Local\Microsoft\Windows\Temporary Internet Files\Content.IE5\A1LGWYW9\MC900432588[1]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295400" y="4191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5" descr="C:\Users\Corey Leet\AppData\Local\Microsoft\Windows\Temporary Internet Files\Content.IE5\A1LGWYW9\MC900432589[1]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447800" y="5334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45" name="Title 1"/>
          <p:cNvSpPr>
            <a:spLocks/>
          </p:cNvSpPr>
          <p:nvPr/>
        </p:nvSpPr>
        <p:spPr bwMode="auto">
          <a:xfrm>
            <a:off x="5791200" y="2286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latin typeface="Calibri" pitchFamily="34" charset="0"/>
              </a:rPr>
              <a:t>Biotic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6172200" y="1752600"/>
            <a:ext cx="26670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	All of the </a:t>
            </a:r>
            <a:r>
              <a:rPr lang="en-US" u="sng" dirty="0" smtClean="0"/>
              <a:t>non-living </a:t>
            </a:r>
            <a:r>
              <a:rPr lang="en-US" dirty="0" smtClean="0"/>
              <a:t>things in an ecosystem</a:t>
            </a:r>
          </a:p>
          <a:p>
            <a:pPr algn="ctr"/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	Which things in this ecosystem are </a:t>
            </a:r>
            <a:r>
              <a:rPr lang="en-US" b="1" dirty="0" smtClean="0"/>
              <a:t>abiotic</a:t>
            </a:r>
            <a:r>
              <a:rPr lang="en-US" dirty="0" smtClean="0"/>
              <a:t>?</a:t>
            </a:r>
          </a:p>
        </p:txBody>
      </p:sp>
      <p:grpSp>
        <p:nvGrpSpPr>
          <p:cNvPr id="19458" name="Group 3"/>
          <p:cNvGrpSpPr>
            <a:grpSpLocks/>
          </p:cNvGrpSpPr>
          <p:nvPr/>
        </p:nvGrpSpPr>
        <p:grpSpPr bwMode="auto">
          <a:xfrm>
            <a:off x="533400" y="762000"/>
            <a:ext cx="5562600" cy="5181600"/>
            <a:chOff x="609600" y="3429000"/>
            <a:chExt cx="3124200" cy="2895600"/>
          </a:xfrm>
        </p:grpSpPr>
        <p:sp>
          <p:nvSpPr>
            <p:cNvPr id="15" name="Oval 14"/>
            <p:cNvSpPr/>
            <p:nvPr/>
          </p:nvSpPr>
          <p:spPr>
            <a:xfrm>
              <a:off x="609600" y="3429000"/>
              <a:ext cx="3124200" cy="2895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9460" name="Picture 5" descr="C:\Users\Corey Leet\AppData\Local\Microsoft\Windows\Temporary Internet Files\Content.IE5\SJFZGOTL\MC900084428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90600" y="4953000"/>
              <a:ext cx="381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1" name="Picture 2" descr="C:\Users\Corey Leet\AppData\Local\Microsoft\Windows\Temporary Internet Files\Content.IE5\SJFZGOTL\MC900133541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5000" y="3505200"/>
              <a:ext cx="838200" cy="89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2" name="Picture 3" descr="C:\Users\Corey Leet\AppData\Local\Microsoft\Windows\Temporary Internet Files\Content.IE5\GYZHOL7M\MC900024561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7400" y="4724400"/>
              <a:ext cx="609600" cy="680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3" name="Picture 4" descr="C:\Users\Corey Leet\AppData\Local\Microsoft\Windows\Temporary Internet Files\Content.IE5\BBHPRXZ0\MC900111936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4401" y="3886200"/>
              <a:ext cx="685800" cy="989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2" descr="C:\Users\Corey Leet\AppData\Local\Microsoft\Windows\Temporary Internet Files\Content.IE5\A1LGWYW9\MC900434841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43200" y="4191000"/>
              <a:ext cx="914257" cy="914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5" name="Picture 3" descr="C:\Users\Corey Leet\AppData\Local\Microsoft\Windows\Temporary Internet Files\Content.IE5\BBHPRXZ0\MC900413624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38400" y="5181600"/>
              <a:ext cx="688818" cy="1035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4" descr="C:\Users\Corey Leet\AppData\Local\Microsoft\Windows\Temporary Internet Files\Content.IE5\A1LGWYW9\MC900432588[1]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295400" y="4191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5" descr="C:\Users\Corey Leet\AppData\Local\Microsoft\Windows\Temporary Internet Files\Content.IE5\A1LGWYW9\MC900432589[1]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447800" y="5334000"/>
              <a:ext cx="838086" cy="838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9" name="Title 1"/>
          <p:cNvSpPr>
            <a:spLocks/>
          </p:cNvSpPr>
          <p:nvPr/>
        </p:nvSpPr>
        <p:spPr bwMode="auto">
          <a:xfrm>
            <a:off x="5791200" y="6858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latin typeface="Calibri" pitchFamily="34" charset="0"/>
              </a:rPr>
              <a:t>Abiotic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229</Words>
  <Application>Microsoft Macintosh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Ecosystem</vt:lpstr>
      <vt:lpstr>Ecology</vt:lpstr>
      <vt:lpstr>Species</vt:lpstr>
      <vt:lpstr>Population</vt:lpstr>
      <vt:lpstr>Community</vt:lpstr>
      <vt:lpstr>Ecosystem</vt:lpstr>
      <vt:lpstr>Biosphere</vt:lpstr>
      <vt:lpstr>PowerPoint Presentation</vt:lpstr>
      <vt:lpstr>PowerPoint Presentation</vt:lpstr>
      <vt:lpstr>Ecosystem Visual #1</vt:lpstr>
      <vt:lpstr>Ecosystem Visual #2</vt:lpstr>
      <vt:lpstr>Ecosystem Visual #3</vt:lpstr>
      <vt:lpstr>Identify your ecosystem</vt:lpstr>
      <vt:lpstr>Create an Ecosystem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Corey Leet</dc:creator>
  <cp:lastModifiedBy>User</cp:lastModifiedBy>
  <cp:revision>49</cp:revision>
  <dcterms:created xsi:type="dcterms:W3CDTF">2010-10-24T00:47:52Z</dcterms:created>
  <dcterms:modified xsi:type="dcterms:W3CDTF">2014-05-05T16:15:36Z</dcterms:modified>
</cp:coreProperties>
</file>